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0" r:id="rId2"/>
    <p:sldId id="293" r:id="rId3"/>
    <p:sldId id="292" r:id="rId4"/>
    <p:sldId id="305" r:id="rId5"/>
    <p:sldId id="294" r:id="rId6"/>
    <p:sldId id="295" r:id="rId7"/>
    <p:sldId id="301" r:id="rId8"/>
    <p:sldId id="296" r:id="rId9"/>
    <p:sldId id="297" r:id="rId10"/>
    <p:sldId id="302" r:id="rId11"/>
    <p:sldId id="307" r:id="rId12"/>
    <p:sldId id="308" r:id="rId13"/>
    <p:sldId id="309" r:id="rId14"/>
    <p:sldId id="310" r:id="rId15"/>
    <p:sldId id="311" r:id="rId16"/>
    <p:sldId id="313" r:id="rId17"/>
    <p:sldId id="312" r:id="rId18"/>
    <p:sldId id="314" r:id="rId19"/>
    <p:sldId id="315" r:id="rId20"/>
    <p:sldId id="316" r:id="rId21"/>
    <p:sldId id="306" r:id="rId22"/>
    <p:sldId id="303" r:id="rId23"/>
    <p:sldId id="29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292"/>
            <p14:sldId id="305"/>
            <p14:sldId id="294"/>
            <p14:sldId id="295"/>
            <p14:sldId id="301"/>
            <p14:sldId id="296"/>
            <p14:sldId id="297"/>
            <p14:sldId id="302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06"/>
            <p14:sldId id="303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EA5"/>
    <a:srgbClr val="7F8D70"/>
    <a:srgbClr val="ABB7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28"/>
    <p:restoredTop sz="94626"/>
  </p:normalViewPr>
  <p:slideViewPr>
    <p:cSldViewPr snapToGrid="0">
      <p:cViewPr>
        <p:scale>
          <a:sx n="125" d="100"/>
          <a:sy n="125" d="100"/>
        </p:scale>
        <p:origin x="2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7F101C-401F-8231-B024-825EF469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2C2D72F1-0BF8-59D1-C79B-11564ED0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23E98A8D-B130-A358-AC46-DD7143CA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AB6244-201C-BE10-7689-F96E01CE0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37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CC49FB-BEF8-5619-5FF2-5A5386FF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B2C9EF26-BA93-C480-EEC8-C7D3C029D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7E1F9715-11A4-0F7D-200C-2BEEA1D47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699F52-4F1F-3453-8369-44406AC0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26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2133C5-BD36-1180-DB3A-8DEAC5B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FAA3E987-CE98-AE3F-D0B9-7EFF368C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C72EFCBF-0B2F-564E-09B0-3EA046ABA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2A70DA0-D89E-0A4C-5B67-58F89052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21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2024-03-07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hyperlink" Target="https://www.figma.com/file/kubM1ej6Y4SMOe2B7Udb2l/%EC%9B%A4%EC%9B%A4%EC%9B%A4?type=design&amp;node-id=74: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05A0EC-5BD5-1E79-A962-8DAD5AB3A7D3}"/>
              </a:ext>
            </a:extLst>
          </p:cNvPr>
          <p:cNvSpPr txBox="1"/>
          <p:nvPr/>
        </p:nvSpPr>
        <p:spPr>
          <a:xfrm>
            <a:off x="6831367" y="2147393"/>
            <a:ext cx="36442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i="1" dirty="0" err="1">
                <a:latin typeface="+mj-ea"/>
                <a:ea typeface="+mj-ea"/>
              </a:rPr>
              <a:t>고병진</a:t>
            </a:r>
            <a:r>
              <a:rPr kumimoji="1" lang="en-US" altLang="ko-KR" sz="1400" b="1" i="1" dirty="0">
                <a:latin typeface="+mj-ea"/>
                <a:ea typeface="+mj-ea"/>
              </a:rPr>
              <a:t>,</a:t>
            </a:r>
            <a:r>
              <a:rPr kumimoji="1" lang="ko-KR" altLang="en-US" sz="1400" b="1" i="1" dirty="0">
                <a:latin typeface="+mj-ea"/>
                <a:ea typeface="+mj-ea"/>
              </a:rPr>
              <a:t> 김정수</a:t>
            </a:r>
            <a:r>
              <a:rPr kumimoji="1" lang="en-US" altLang="ko-KR" sz="1400" b="1" i="1" dirty="0">
                <a:latin typeface="+mj-ea"/>
                <a:ea typeface="+mj-ea"/>
              </a:rPr>
              <a:t>,</a:t>
            </a:r>
            <a:r>
              <a:rPr kumimoji="1" lang="ko-KR" altLang="en-US" sz="1400" b="1" i="1" dirty="0">
                <a:latin typeface="+mj-ea"/>
                <a:ea typeface="+mj-ea"/>
              </a:rPr>
              <a:t> 임예은</a:t>
            </a:r>
            <a:r>
              <a:rPr kumimoji="1" lang="en-US" altLang="ko-KR" sz="1400" b="1" i="1" dirty="0">
                <a:latin typeface="+mj-ea"/>
                <a:ea typeface="+mj-ea"/>
              </a:rPr>
              <a:t>,</a:t>
            </a:r>
            <a:r>
              <a:rPr kumimoji="1" lang="ko-KR" altLang="en-US" sz="1400" b="1" i="1" dirty="0">
                <a:latin typeface="+mj-ea"/>
                <a:ea typeface="+mj-ea"/>
              </a:rPr>
              <a:t> </a:t>
            </a:r>
            <a:r>
              <a:rPr kumimoji="1" lang="ko-KR" altLang="en-US" sz="1400" b="1" i="1" dirty="0" err="1">
                <a:latin typeface="+mj-ea"/>
                <a:ea typeface="+mj-ea"/>
              </a:rPr>
              <a:t>최은호</a:t>
            </a:r>
            <a:r>
              <a:rPr kumimoji="1" lang="en-US" altLang="ko-KR" sz="1400" b="1" i="1" dirty="0">
                <a:latin typeface="+mj-ea"/>
                <a:ea typeface="+mj-ea"/>
              </a:rPr>
              <a:t>(PL)</a:t>
            </a:r>
            <a:endParaRPr kumimoji="1" lang="ko-KR" altLang="en-US" sz="1400" b="1" i="1" dirty="0">
              <a:latin typeface="+mj-ea"/>
              <a:ea typeface="+mj-ea"/>
            </a:endParaRPr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34" y="1236120"/>
            <a:ext cx="7772400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41540" y="172528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6" y="486442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7" y="1071280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1.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메인페이지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026" name="Picture 2" descr="C:\Users\user\Downloads\메인페이지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5" y="1440612"/>
            <a:ext cx="3494879" cy="51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86232" y="5426276"/>
            <a:ext cx="60085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볼드" pitchFamily="50" charset="-127"/>
                <a:ea typeface="소요단풍체 볼드" pitchFamily="50" charset="-127"/>
              </a:rPr>
              <a:t> * </a:t>
            </a:r>
            <a:r>
              <a:rPr lang="ko-KR" altLang="en-US" sz="1400" dirty="0" smtClean="0">
                <a:latin typeface="소요단풍체 볼드" pitchFamily="50" charset="-127"/>
                <a:ea typeface="소요단풍체 볼드" pitchFamily="50" charset="-127"/>
              </a:rPr>
              <a:t>그 외 기능</a:t>
            </a:r>
            <a:endParaRPr lang="ko-KR" altLang="ko-KR" sz="1400" dirty="0">
              <a:latin typeface="소요단풍체 볼드" pitchFamily="50" charset="-127"/>
              <a:ea typeface="소요단풍체 볼드" pitchFamily="50" charset="-127"/>
            </a:endParaRPr>
          </a:p>
          <a:p>
            <a:r>
              <a:rPr lang="en-US" altLang="ko-KR" sz="14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비 로그인시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 :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로그인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아이디 및 비밀번호 찾기 버튼 </a:t>
            </a:r>
            <a:r>
              <a:rPr lang="ko-KR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출력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로그인시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: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미니홈페이지로 이동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위시리스트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회원정보 수정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로그아웃 버튼 출력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회원 리스트 및 검색 기능 구현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0259" y="1071280"/>
            <a:ext cx="140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날씨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32" y="1440611"/>
            <a:ext cx="2640191" cy="392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67" y="1440612"/>
            <a:ext cx="4598633" cy="19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567" y="3487611"/>
            <a:ext cx="4598633" cy="2123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6" y="486442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7" y="1071280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2.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아이디 찾기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2474" y="4912966"/>
            <a:ext cx="40675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&lt;Optional&gt;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을 활용하여 이름과 연락처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 DB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에서 검색된 아이디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400" dirty="0">
                <a:latin typeface="소요단풍체 레귤러" pitchFamily="50" charset="-127"/>
                <a:ea typeface="소요단풍체 레귤러" pitchFamily="50" charset="-127"/>
              </a:rPr>
              <a:t>가입일 </a:t>
            </a:r>
            <a:r>
              <a:rPr lang="ko-KR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출력</a:t>
            </a:r>
            <a:endParaRPr lang="en-US" altLang="ko-KR" sz="14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일치하는 아이디가 있는 경우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Model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을 활용하여 출력화면 으로 보냄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897147" y="1511046"/>
            <a:ext cx="3312544" cy="2741777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49" y="1828932"/>
            <a:ext cx="2826939" cy="2106004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451230" y="1511046"/>
            <a:ext cx="3312544" cy="2741777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35" y="1828931"/>
            <a:ext cx="2885934" cy="2145741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8029155" y="1530912"/>
            <a:ext cx="3312544" cy="2741777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85" y="1828933"/>
            <a:ext cx="2838090" cy="214574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41" y="4382219"/>
            <a:ext cx="4778584" cy="220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70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5" y="967763"/>
            <a:ext cx="37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3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비밀번호 찾기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임시 비밀번호 발급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5230" y="4199528"/>
            <a:ext cx="3332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아이디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이름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연락처로 일치하는 회원 확인 후 </a:t>
            </a:r>
            <a:r>
              <a:rPr lang="en-US" altLang="ko-KR" sz="1400" dirty="0" err="1" smtClean="0">
                <a:latin typeface="소요단풍체 레귤러" pitchFamily="50" charset="-127"/>
                <a:ea typeface="소요단풍체 레귤러" pitchFamily="50" charset="-127"/>
              </a:rPr>
              <a:t>isMatch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가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true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인 경우 임시 비밀번호를 생성하여 회원의 </a:t>
            </a:r>
            <a:r>
              <a:rPr lang="ko-KR" altLang="en-US" sz="1400" dirty="0" err="1" smtClean="0">
                <a:latin typeface="소요단풍체 레귤러" pitchFamily="50" charset="-127"/>
                <a:ea typeface="소요단풍체 레귤러" pitchFamily="50" charset="-127"/>
              </a:rPr>
              <a:t>이메일로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 전송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발급된 임시 비밀번호를 데이터에 저장하여 비밀번호 업데이트</a:t>
            </a:r>
            <a:r>
              <a:rPr lang="en-US" altLang="ko-KR" sz="14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및 로그인 가능하도록 구현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897146" y="1370971"/>
            <a:ext cx="2968650" cy="2252123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97146" y="3675072"/>
            <a:ext cx="2968650" cy="2527320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21" y="1564355"/>
            <a:ext cx="2200900" cy="186535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71" y="3888977"/>
            <a:ext cx="2340199" cy="96575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70" y="5089859"/>
            <a:ext cx="2340199" cy="93138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58" y="1370971"/>
            <a:ext cx="7776593" cy="230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74" y="3888977"/>
            <a:ext cx="4421757" cy="238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0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5" y="967763"/>
            <a:ext cx="39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4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회원 가입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(JS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를 활용한 유효성 검사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269" y="4629311"/>
            <a:ext cx="3332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en-US" altLang="ko-KR" sz="1400" dirty="0" err="1" smtClean="0">
                <a:latin typeface="소요단풍체 레귤러" pitchFamily="50" charset="-127"/>
                <a:ea typeface="소요단풍체 레귤러" pitchFamily="50" charset="-127"/>
              </a:rPr>
              <a:t>ajax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를 활용한 아이디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닉네임 중복검사 진행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비밀번호 일치 여부 및 각 입력 데이터 유효성 검사 진행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우편번호 및 주소 찾기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API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7802" y="1337095"/>
            <a:ext cx="6202394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0" y="1780792"/>
            <a:ext cx="5373238" cy="4280457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50" y="1370971"/>
            <a:ext cx="2441781" cy="289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370971"/>
            <a:ext cx="2672180" cy="289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85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76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4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-1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회원 가입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(DTO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를 활용한 유효성 검사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572" y="3017501"/>
            <a:ext cx="2369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입력하지 않은 항목이 </a:t>
            </a:r>
            <a:r>
              <a:rPr lang="ko-KR" altLang="en-US" sz="1200" dirty="0" err="1" smtClean="0">
                <a:latin typeface="소요단풍체 레귤러" pitchFamily="50" charset="-127"/>
                <a:ea typeface="소요단풍체 레귤러" pitchFamily="50" charset="-127"/>
              </a:rPr>
              <a:t>있을시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DTO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의 설정한 유효성 검사 메시지가 출력되도록 구현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- @valid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와 </a:t>
            </a:r>
            <a:r>
              <a:rPr lang="en-US" altLang="ko-KR" sz="1200" dirty="0" err="1" smtClean="0">
                <a:latin typeface="소요단풍체 레귤러" pitchFamily="50" charset="-127"/>
                <a:ea typeface="소요단풍체 레귤러" pitchFamily="50" charset="-127"/>
              </a:rPr>
              <a:t>BindingResult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기능을 활용하여 에러메시지 출력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5" y="1337095"/>
            <a:ext cx="4157934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78" y="1538896"/>
            <a:ext cx="3268668" cy="476425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0" y="1086928"/>
            <a:ext cx="4349661" cy="3272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0" y="4483252"/>
            <a:ext cx="4349661" cy="181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22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5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팝업 형태로 구현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4166" y="1844309"/>
            <a:ext cx="388088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1.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홈페이지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방문시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방문자수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증가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2.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프로필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이미지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소개글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)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3.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회원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정보 수정 가능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첨부파일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저장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기</a:t>
            </a:r>
            <a:r>
              <a:rPr lang="ko-KR" altLang="en-US" sz="1200" dirty="0">
                <a:latin typeface="소요단풍체 레귤러" pitchFamily="50" charset="-127"/>
                <a:ea typeface="소요단풍체 레귤러" pitchFamily="50" charset="-127"/>
              </a:rPr>
              <a:t>능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포함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4.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BGM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재생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기능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5.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작성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수정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기능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6.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및 수정은 회원당 자신이 작성한 방명록만 가능하도록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7.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페이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지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처리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8.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게시판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‘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나의 건강일지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’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200" dirty="0" err="1" smtClean="0">
                <a:latin typeface="소요단풍체 레귤러" pitchFamily="50" charset="-127"/>
                <a:ea typeface="소요단풍체 레귤러" pitchFamily="50" charset="-127"/>
              </a:rPr>
              <a:t>게시글의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CRUD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9. ‘</a:t>
            </a:r>
            <a:r>
              <a:rPr lang="en-US" altLang="ko-KR" sz="1200" dirty="0" err="1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’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라이브러</a:t>
            </a:r>
            <a:r>
              <a:rPr lang="ko-KR" altLang="en-US" sz="1200" dirty="0">
                <a:latin typeface="소요단풍체 레귤러" pitchFamily="50" charset="-127"/>
                <a:ea typeface="소요단풍체 레귤러" pitchFamily="50" charset="-127"/>
              </a:rPr>
              <a:t>리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를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활용하여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API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를 포함하여 캘린더 구현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4" y="1337095"/>
            <a:ext cx="6969317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8" name="Picture 2" descr="C:\Users\user\Downloads\유저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56" y="1717454"/>
            <a:ext cx="6228891" cy="44071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01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5-1.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게시</a:t>
            </a:r>
            <a:r>
              <a:rPr lang="ko-KR" altLang="en-US" dirty="0">
                <a:latin typeface="소요단풍체 레귤러" pitchFamily="50" charset="-127"/>
                <a:ea typeface="소요단풍체 레귤러" pitchFamily="50" charset="-127"/>
              </a:rPr>
              <a:t>판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 :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나의 건강일지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649" y="5436185"/>
            <a:ext cx="388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 - CRUD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를 포함한 게시판 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 - Controller, Service, Repository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를 활용한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MVC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패턴 적용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4" y="1337095"/>
            <a:ext cx="6969317" cy="3812875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2" y="1515409"/>
            <a:ext cx="6381740" cy="34934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38" y="316247"/>
            <a:ext cx="4002662" cy="239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38" y="2714570"/>
            <a:ext cx="4002662" cy="316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6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관리자 페이지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6634" y="4082629"/>
            <a:ext cx="333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회원이 해당 페이지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접근시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접근 불가 페이지입니다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.”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문구 출력 및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메인으로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이동하도록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각종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콘텐츠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페이지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음악추천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건강 뉴스 및 정보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)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데이터 저장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/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가능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각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콘텐츠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화면 내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페이징처리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회원 리스트 및 회원 정보 상세 보기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탈퇴 기능 구현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4" y="1298759"/>
            <a:ext cx="7547323" cy="47228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62510" y="1298759"/>
            <a:ext cx="3312545" cy="2674190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71" y="1400950"/>
            <a:ext cx="2776065" cy="246980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5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카카오 지도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10323197" cy="488106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50" y="1581229"/>
            <a:ext cx="8893464" cy="43161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2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2" y="902262"/>
            <a:ext cx="83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2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en-US" altLang="ko-KR" dirty="0" err="1" smtClean="0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라이브러리를 활용한 달력 구현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로 계정 연동 가능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10597517" cy="3875221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44" y="1568541"/>
            <a:ext cx="4506095" cy="323967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33" y="1568541"/>
            <a:ext cx="4158633" cy="323967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3" y="5308153"/>
            <a:ext cx="4429365" cy="12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8320" y="5521513"/>
            <a:ext cx="5254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로 계정을 연동하여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캘린더에서</a:t>
            </a:r>
            <a:endParaRPr lang="en-US" altLang="ko-KR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저장한 일정이 </a:t>
            </a:r>
            <a:r>
              <a:rPr lang="en-US" altLang="ko-KR" dirty="0" err="1" smtClean="0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에도 표시되도록 구현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4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1FE7665-D20F-AB10-E1F3-D2C26E898786}"/>
              </a:ext>
            </a:extLst>
          </p:cNvPr>
          <p:cNvSpPr/>
          <p:nvPr/>
        </p:nvSpPr>
        <p:spPr>
          <a:xfrm>
            <a:off x="30406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90B4C94-AA2F-A3F2-0604-0288FD918DBF}"/>
              </a:ext>
            </a:extLst>
          </p:cNvPr>
          <p:cNvGrpSpPr/>
          <p:nvPr/>
        </p:nvGrpSpPr>
        <p:grpSpPr>
          <a:xfrm>
            <a:off x="1193217" y="2020304"/>
            <a:ext cx="1080000" cy="1392112"/>
            <a:chOff x="1222125" y="2209410"/>
            <a:chExt cx="1080000" cy="1392112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xmlns="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CE1D207-4167-B2F0-38FB-FA2BB727EEF1}"/>
                </a:ext>
              </a:extLst>
            </p:cNvPr>
            <p:cNvSpPr txBox="1"/>
            <p:nvPr/>
          </p:nvSpPr>
          <p:spPr>
            <a:xfrm>
              <a:off x="1418724" y="3047524"/>
              <a:ext cx="8834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소요단풍체 볼드" pitchFamily="50" charset="-127"/>
                  <a:ea typeface="소요단풍체 볼드" pitchFamily="50" charset="-127"/>
                </a:rPr>
                <a:t>주제</a:t>
              </a:r>
              <a:endParaRPr kumimoji="1" lang="en-US" altLang="ko-KR" sz="2000" dirty="0">
                <a:latin typeface="소요단풍체 볼드" pitchFamily="50" charset="-127"/>
                <a:ea typeface="소요단풍체 볼드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847F503A-9B7F-92C9-BA45-72E32EC2AF7C}"/>
              </a:ext>
            </a:extLst>
          </p:cNvPr>
          <p:cNvGrpSpPr/>
          <p:nvPr/>
        </p:nvGrpSpPr>
        <p:grpSpPr>
          <a:xfrm>
            <a:off x="3912588" y="1999314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xmlns="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34C001EF-5EA8-074E-21CA-81A3DB51932C}"/>
              </a:ext>
            </a:extLst>
          </p:cNvPr>
          <p:cNvGrpSpPr/>
          <p:nvPr/>
        </p:nvGrpSpPr>
        <p:grpSpPr>
          <a:xfrm>
            <a:off x="6842336" y="1999203"/>
            <a:ext cx="1080000" cy="648090"/>
            <a:chOff x="4625725" y="2209410"/>
            <a:chExt cx="1080000" cy="64809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xmlns="" id="{6F5E6B61-FC65-415E-34F5-0BC42F4149A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7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5484BC3-9839-4092-9C2E-F9D9A16F314F}"/>
                </a:ext>
              </a:extLst>
            </p:cNvPr>
            <p:cNvSpPr txBox="1"/>
            <p:nvPr/>
          </p:nvSpPr>
          <p:spPr>
            <a:xfrm>
              <a:off x="48735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D9E3691D-C17A-C91F-5AA9-E06FE8BB802B}"/>
              </a:ext>
            </a:extLst>
          </p:cNvPr>
          <p:cNvGrpSpPr/>
          <p:nvPr/>
        </p:nvGrpSpPr>
        <p:grpSpPr>
          <a:xfrm>
            <a:off x="1157962" y="4011584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xmlns="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05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ABFE82A-BD28-1B5A-E1E0-D8CB247FE207}"/>
              </a:ext>
            </a:extLst>
          </p:cNvPr>
          <p:cNvGrpSpPr/>
          <p:nvPr/>
        </p:nvGrpSpPr>
        <p:grpSpPr>
          <a:xfrm>
            <a:off x="3925288" y="3978875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xmlns="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06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D7DC284-22DA-FA01-5766-B9C8E3C6706B}"/>
              </a:ext>
            </a:extLst>
          </p:cNvPr>
          <p:cNvGrpSpPr/>
          <p:nvPr/>
        </p:nvGrpSpPr>
        <p:grpSpPr>
          <a:xfrm>
            <a:off x="9750111" y="3988561"/>
            <a:ext cx="1080000" cy="648090"/>
            <a:chOff x="9731125" y="2209410"/>
            <a:chExt cx="1080000" cy="648090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xmlns="" id="{1E41ABA0-815D-CF3F-6D43-B88A5622E78B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43E78F7F-D9BE-AFDC-0FBC-982E616DE0D1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08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27E72D-597D-E41C-1374-A12EA6AE1279}"/>
              </a:ext>
            </a:extLst>
          </p:cNvPr>
          <p:cNvSpPr txBox="1"/>
          <p:nvPr/>
        </p:nvSpPr>
        <p:spPr>
          <a:xfrm>
            <a:off x="3925288" y="293782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E4BB8AA-9704-6873-66AF-3ED660ABE2C7}"/>
              </a:ext>
            </a:extLst>
          </p:cNvPr>
          <p:cNvSpPr txBox="1"/>
          <p:nvPr/>
        </p:nvSpPr>
        <p:spPr>
          <a:xfrm>
            <a:off x="6853321" y="2953857"/>
            <a:ext cx="128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역할 분담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40D2FDE-B641-19F4-B90E-0C3ED80241FD}"/>
              </a:ext>
            </a:extLst>
          </p:cNvPr>
          <p:cNvSpPr txBox="1"/>
          <p:nvPr/>
        </p:nvSpPr>
        <p:spPr>
          <a:xfrm>
            <a:off x="732990" y="493944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12BCF5A-C643-2F98-91FF-2FDBCC390B28}"/>
              </a:ext>
            </a:extLst>
          </p:cNvPr>
          <p:cNvSpPr txBox="1"/>
          <p:nvPr/>
        </p:nvSpPr>
        <p:spPr>
          <a:xfrm>
            <a:off x="3937988" y="49067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소요단풍체 볼드" pitchFamily="50" charset="-127"/>
                <a:ea typeface="소요단풍체 볼드" pitchFamily="50" charset="-127"/>
              </a:rPr>
              <a:t>UI</a:t>
            </a:r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 디자인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A135567-F3D0-2686-9A3C-DB0B771593C9}"/>
              </a:ext>
            </a:extLst>
          </p:cNvPr>
          <p:cNvSpPr txBox="1"/>
          <p:nvPr/>
        </p:nvSpPr>
        <p:spPr>
          <a:xfrm>
            <a:off x="9178885" y="48858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프로젝트를 마치며</a:t>
            </a:r>
            <a:endParaRPr kumimoji="1" lang="en-US" altLang="ko-KR" dirty="0">
              <a:latin typeface="소요단풍체 볼드" pitchFamily="50" charset="-127"/>
              <a:ea typeface="소요단풍체 볼드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AB75249-E9D6-57BB-6EB9-9CC31B9785B0}"/>
              </a:ext>
            </a:extLst>
          </p:cNvPr>
          <p:cNvGrpSpPr/>
          <p:nvPr/>
        </p:nvGrpSpPr>
        <p:grpSpPr>
          <a:xfrm>
            <a:off x="9176040" y="1956243"/>
            <a:ext cx="2228141" cy="1560919"/>
            <a:chOff x="370859" y="2197735"/>
            <a:chExt cx="2228141" cy="1560919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xmlns="" id="{837B257C-53C9-22EE-2522-3A788A825952}"/>
                </a:ext>
              </a:extLst>
            </p:cNvPr>
            <p:cNvCxnSpPr>
              <a:cxnSpLocks/>
            </p:cNvCxnSpPr>
            <p:nvPr/>
          </p:nvCxnSpPr>
          <p:spPr>
            <a:xfrm>
              <a:off x="944930" y="2845825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BC82C4E-B013-B85E-60DC-3E7ADBF9F7DA}"/>
                </a:ext>
              </a:extLst>
            </p:cNvPr>
            <p:cNvSpPr txBox="1"/>
            <p:nvPr/>
          </p:nvSpPr>
          <p:spPr>
            <a:xfrm>
              <a:off x="1192706" y="2197735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D6F4B8B-DE2E-5F97-A1B4-296F3B8CA223}"/>
                </a:ext>
              </a:extLst>
            </p:cNvPr>
            <p:cNvSpPr txBox="1"/>
            <p:nvPr/>
          </p:nvSpPr>
          <p:spPr>
            <a:xfrm>
              <a:off x="370859" y="3050768"/>
              <a:ext cx="2228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소요단풍체 볼드" pitchFamily="50" charset="-127"/>
                  <a:ea typeface="소요단풍체 볼드" pitchFamily="50" charset="-127"/>
                </a:rPr>
                <a:t>ERD</a:t>
              </a:r>
              <a:r>
                <a:rPr kumimoji="1" lang="ko-KR" altLang="en-US" sz="2000" dirty="0">
                  <a:latin typeface="소요단풍체 볼드" pitchFamily="50" charset="-127"/>
                  <a:ea typeface="소요단풍체 볼드" pitchFamily="50" charset="-127"/>
                </a:rPr>
                <a:t> </a:t>
              </a:r>
              <a:endParaRPr kumimoji="1" lang="en-US" altLang="ko-KR" sz="2000" dirty="0">
                <a:latin typeface="소요단풍체 볼드" pitchFamily="50" charset="-127"/>
                <a:ea typeface="소요단풍체 볼드" pitchFamily="50" charset="-127"/>
              </a:endParaRPr>
            </a:p>
            <a:p>
              <a:pPr algn="ctr"/>
              <a:r>
                <a:rPr kumimoji="1" lang="en-US" altLang="ko-KR" sz="2000" dirty="0">
                  <a:latin typeface="소요단풍체 볼드" pitchFamily="50" charset="-127"/>
                  <a:ea typeface="소요단풍체 볼드" pitchFamily="50" charset="-127"/>
                </a:rPr>
                <a:t>Wire-Frame</a:t>
              </a:r>
              <a:endParaRPr kumimoji="1" lang="ko-KR" altLang="en-US" sz="2000" dirty="0">
                <a:latin typeface="소요단풍체 볼드" pitchFamily="50" charset="-127"/>
                <a:ea typeface="소요단풍체 볼드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0F5BDBB-FE44-4B1A-936E-89A867A3DBF5}"/>
              </a:ext>
            </a:extLst>
          </p:cNvPr>
          <p:cNvGrpSpPr/>
          <p:nvPr/>
        </p:nvGrpSpPr>
        <p:grpSpPr>
          <a:xfrm>
            <a:off x="6853322" y="3996449"/>
            <a:ext cx="1080000" cy="648090"/>
            <a:chOff x="9731125" y="2209410"/>
            <a:chExt cx="1080000" cy="648090"/>
          </a:xfrm>
        </p:grpSpPr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xmlns="" id="{0E9AC7F6-A2EC-C061-AF38-8D1480409F39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F40BFFC-D53B-1B00-4617-86937C28B3BF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07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1ADDC0-186E-CD96-A923-BC3532630D73}"/>
              </a:ext>
            </a:extLst>
          </p:cNvPr>
          <p:cNvSpPr txBox="1"/>
          <p:nvPr/>
        </p:nvSpPr>
        <p:spPr>
          <a:xfrm>
            <a:off x="6282096" y="4893723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웹 사이트 시현</a:t>
            </a:r>
            <a:endParaRPr kumimoji="1" lang="en-US" altLang="ko-KR" dirty="0">
              <a:latin typeface="소요단풍체 볼드" pitchFamily="50" charset="-127"/>
              <a:ea typeface="소요단풍체 볼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2" y="902262"/>
            <a:ext cx="83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3.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날씨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4608197" cy="3539941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5395" y="5102413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실시간으로 반영되는 날씨에 따라 </a:t>
            </a:r>
            <a:endParaRPr lang="en-US" altLang="ko-KR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출력되도록 구현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56" y="1590675"/>
            <a:ext cx="3524250" cy="29146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46" y="1086928"/>
            <a:ext cx="6107353" cy="311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46" y="4202620"/>
            <a:ext cx="6107353" cy="195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478C350-3C57-0F3B-1EE4-76737C35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73B00CA3-673E-6525-673C-0FD17D20D9F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70C6FB86-1B8D-4DB6-9539-42CBC5BF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E274E0B-82F0-BD4F-BBCE-E331FDA54071}"/>
              </a:ext>
            </a:extLst>
          </p:cNvPr>
          <p:cNvSpPr txBox="1"/>
          <p:nvPr/>
        </p:nvSpPr>
        <p:spPr>
          <a:xfrm>
            <a:off x="725447" y="763441"/>
            <a:ext cx="910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Implementation </a:t>
            </a:r>
            <a:r>
              <a:rPr kumimoji="1" lang="en-US" altLang="ko-KR" sz="4000" b="1" dirty="0" smtClean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Failed</a:t>
            </a:r>
            <a:r>
              <a:rPr kumimoji="1" lang="en-US" altLang="ko-KR" sz="20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kumimoji="1" lang="ko-KR" altLang="en-US" sz="20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보완 </a:t>
            </a:r>
            <a:r>
              <a:rPr kumimoji="1" lang="ko-KR" altLang="en-US" sz="2000" b="1" dirty="0" err="1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진행중</a:t>
            </a:r>
            <a:r>
              <a:rPr kumimoji="1" lang="en-US" altLang="ko-KR" sz="20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kumimoji="1" lang="en-US" altLang="ko-KR" sz="2000" b="1" dirty="0">
              <a:solidFill>
                <a:srgbClr val="7F8D70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6C091F-2089-694C-3829-D2667A343A80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xmlns="" id="{26906FDA-F7DF-4EFC-0FE3-281B574DBDD6}"/>
              </a:ext>
            </a:extLst>
          </p:cNvPr>
          <p:cNvSpPr/>
          <p:nvPr/>
        </p:nvSpPr>
        <p:spPr>
          <a:xfrm>
            <a:off x="865081" y="1695419"/>
            <a:ext cx="3221725" cy="188251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66F9500E-3C72-E798-3C1F-342C3DD8BA68}"/>
              </a:ext>
            </a:extLst>
          </p:cNvPr>
          <p:cNvSpPr/>
          <p:nvPr/>
        </p:nvSpPr>
        <p:spPr>
          <a:xfrm>
            <a:off x="4485137" y="1695418"/>
            <a:ext cx="3221725" cy="4153753"/>
          </a:xfrm>
          <a:prstGeom prst="roundRect">
            <a:avLst>
              <a:gd name="adj" fmla="val 10512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B0922BCB-BB65-352B-0C4B-9AA56FDCCE2F}"/>
              </a:ext>
            </a:extLst>
          </p:cNvPr>
          <p:cNvSpPr/>
          <p:nvPr/>
        </p:nvSpPr>
        <p:spPr>
          <a:xfrm>
            <a:off x="8105193" y="1695419"/>
            <a:ext cx="3221725" cy="1733581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8DEDA8-BF8D-7937-6DB6-308742E33C9D}"/>
              </a:ext>
            </a:extLst>
          </p:cNvPr>
          <p:cNvSpPr txBox="1"/>
          <p:nvPr/>
        </p:nvSpPr>
        <p:spPr>
          <a:xfrm>
            <a:off x="865080" y="1883032"/>
            <a:ext cx="322172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노래 추천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5873E0-3979-4DC9-10BE-FE5225BD11C0}"/>
              </a:ext>
            </a:extLst>
          </p:cNvPr>
          <p:cNvSpPr txBox="1"/>
          <p:nvPr/>
        </p:nvSpPr>
        <p:spPr>
          <a:xfrm>
            <a:off x="8497319" y="1879557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아이디 찾기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430B10B-DC74-5AD6-C98B-3D3AE3640C77}"/>
              </a:ext>
            </a:extLst>
          </p:cNvPr>
          <p:cNvSpPr txBox="1"/>
          <p:nvPr/>
        </p:nvSpPr>
        <p:spPr>
          <a:xfrm>
            <a:off x="1039735" y="2552245"/>
            <a:ext cx="30470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카테고리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요가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수영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헬스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선택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페이지 처리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7DCFC4-64AD-85A1-9381-A64870E8CD0F}"/>
              </a:ext>
            </a:extLst>
          </p:cNvPr>
          <p:cNvSpPr txBox="1"/>
          <p:nvPr/>
        </p:nvSpPr>
        <p:spPr>
          <a:xfrm>
            <a:off x="8333675" y="2552245"/>
            <a:ext cx="281858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핸드폰 번호가 겹치는 회원 존재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아이디 찾기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xmlns="" id="{DDC12FCC-958F-760D-3086-132A6F525E0E}"/>
              </a:ext>
            </a:extLst>
          </p:cNvPr>
          <p:cNvSpPr/>
          <p:nvPr/>
        </p:nvSpPr>
        <p:spPr>
          <a:xfrm>
            <a:off x="865080" y="3807068"/>
            <a:ext cx="3221725" cy="209987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1AEC5F-F6C8-E823-50D4-AAD3D74DC0F4}"/>
              </a:ext>
            </a:extLst>
          </p:cNvPr>
          <p:cNvSpPr txBox="1"/>
          <p:nvPr/>
        </p:nvSpPr>
        <p:spPr>
          <a:xfrm>
            <a:off x="1152235" y="3977865"/>
            <a:ext cx="259358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회원 검색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9E567D-B3AD-969F-5DE7-16BFB26AF439}"/>
              </a:ext>
            </a:extLst>
          </p:cNvPr>
          <p:cNvSpPr txBox="1"/>
          <p:nvPr/>
        </p:nvSpPr>
        <p:spPr>
          <a:xfrm>
            <a:off x="1039735" y="4647079"/>
            <a:ext cx="281858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검색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순위 고정으로 인한 순위 변동 불가 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페이지 처리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8BD6B5B-CA70-63A0-113F-AAB6898EF0B5}"/>
              </a:ext>
            </a:extLst>
          </p:cNvPr>
          <p:cNvSpPr txBox="1"/>
          <p:nvPr/>
        </p:nvSpPr>
        <p:spPr>
          <a:xfrm>
            <a:off x="4877264" y="1879557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회원 미니홈피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5350593-F44E-F894-6394-B9EC887FAE0E}"/>
              </a:ext>
            </a:extLst>
          </p:cNvPr>
          <p:cNvSpPr txBox="1"/>
          <p:nvPr/>
        </p:nvSpPr>
        <p:spPr>
          <a:xfrm>
            <a:off x="4713620" y="2552245"/>
            <a:ext cx="2818587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총 방문자 수 구현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페이지 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새로고침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방문자 수 증가 해결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별 방명록 목록 불러오기 실패 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별 구글 캘린더 연동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대댓글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작성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수정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비밀번호 변경 필수 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안했을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</a:t>
            </a:r>
            <a:r>
              <a:rPr kumimoji="1" lang="ko-KR" altLang="en-US" sz="1400" dirty="0" smtClean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비밀번호가 암호화되어 다시 저장됨</a:t>
            </a:r>
            <a:r>
              <a:rPr kumimoji="1" lang="en-US" altLang="ko-KR" sz="1400" dirty="0" smtClean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)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FEFC22F7-DB49-7CB5-4471-3EC023E8ADBB}"/>
              </a:ext>
            </a:extLst>
          </p:cNvPr>
          <p:cNvSpPr/>
          <p:nvPr/>
        </p:nvSpPr>
        <p:spPr>
          <a:xfrm>
            <a:off x="8105193" y="3633804"/>
            <a:ext cx="3221725" cy="215438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24DD520-F8DA-60DF-B8BA-79397BD3B576}"/>
              </a:ext>
            </a:extLst>
          </p:cNvPr>
          <p:cNvSpPr txBox="1"/>
          <p:nvPr/>
        </p:nvSpPr>
        <p:spPr>
          <a:xfrm>
            <a:off x="8497319" y="3807068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메인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28372E4-DF52-C314-8057-36DB4B92C9F0}"/>
              </a:ext>
            </a:extLst>
          </p:cNvPr>
          <p:cNvSpPr txBox="1"/>
          <p:nvPr/>
        </p:nvSpPr>
        <p:spPr>
          <a:xfrm>
            <a:off x="8333675" y="4479756"/>
            <a:ext cx="28185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SNS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계정 연동해 로그인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CSS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반응형 일부 미흡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114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0C98D7-FE68-FBE3-E4BB-9E9ACD86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3AADDB32-AE64-5673-5943-A9AAB9362D85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F400F414-63EB-E403-1070-D1A5C1A2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1BB99C7-5F4A-AE78-EB44-6F5FB233A04D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Summary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CAB7A56-0E48-3E1D-7271-C6F30B3C2434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1EB026-8C01-50ED-3E3F-B1DB6F4206C5}"/>
              </a:ext>
            </a:extLst>
          </p:cNvPr>
          <p:cNvSpPr txBox="1"/>
          <p:nvPr/>
        </p:nvSpPr>
        <p:spPr>
          <a:xfrm>
            <a:off x="8394702" y="2565431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14A587-20D7-8787-2ADA-614CB1D9C039}"/>
              </a:ext>
            </a:extLst>
          </p:cNvPr>
          <p:cNvSpPr txBox="1"/>
          <p:nvPr/>
        </p:nvSpPr>
        <p:spPr>
          <a:xfrm>
            <a:off x="8394702" y="3254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A4CF880-54EF-73F3-FBCC-545F96562A81}"/>
              </a:ext>
            </a:extLst>
          </p:cNvPr>
          <p:cNvSpPr txBox="1"/>
          <p:nvPr/>
        </p:nvSpPr>
        <p:spPr>
          <a:xfrm>
            <a:off x="8394702" y="394415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9674C8-DBD0-5BC0-2045-BAE7439B67A0}"/>
              </a:ext>
            </a:extLst>
          </p:cNvPr>
          <p:cNvSpPr txBox="1"/>
          <p:nvPr/>
        </p:nvSpPr>
        <p:spPr>
          <a:xfrm>
            <a:off x="6970829" y="461908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050FB71-76C9-DC70-BCB4-B284F8501A00}"/>
              </a:ext>
            </a:extLst>
          </p:cNvPr>
          <p:cNvSpPr txBox="1"/>
          <p:nvPr/>
        </p:nvSpPr>
        <p:spPr>
          <a:xfrm>
            <a:off x="5246184" y="5311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069F8B0A-3DB1-2C74-73C5-236D1C6C8E56}"/>
              </a:ext>
            </a:extLst>
          </p:cNvPr>
          <p:cNvSpPr/>
          <p:nvPr/>
        </p:nvSpPr>
        <p:spPr>
          <a:xfrm>
            <a:off x="901441" y="2170809"/>
            <a:ext cx="3063600" cy="3063600"/>
          </a:xfrm>
          <a:prstGeom prst="ellipse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3BD98CA-4F7C-8ECA-2F88-EEC2EE3098E1}"/>
              </a:ext>
            </a:extLst>
          </p:cNvPr>
          <p:cNvGrpSpPr/>
          <p:nvPr/>
        </p:nvGrpSpPr>
        <p:grpSpPr>
          <a:xfrm>
            <a:off x="4564200" y="2065651"/>
            <a:ext cx="3063600" cy="3063600"/>
            <a:chOff x="1367298" y="1793663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CAD48D43-276E-544C-7C9F-1673FB2BAF8B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원형 31">
              <a:extLst>
                <a:ext uri="{FF2B5EF4-FFF2-40B4-BE49-F238E27FC236}">
                  <a16:creationId xmlns:a16="http://schemas.microsoft.com/office/drawing/2014/main" xmlns="" id="{AE622BA4-BB32-0BDE-5FEC-718BDA84EEE2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4912221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D68F6C3-C116-6E04-CE62-3D646CA7D105}"/>
              </a:ext>
            </a:extLst>
          </p:cNvPr>
          <p:cNvGrpSpPr/>
          <p:nvPr/>
        </p:nvGrpSpPr>
        <p:grpSpPr>
          <a:xfrm>
            <a:off x="8226959" y="2054393"/>
            <a:ext cx="3063600" cy="3063600"/>
            <a:chOff x="1367298" y="1793663"/>
            <a:chExt cx="1800000" cy="18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4694381-886A-D234-B0FF-CA4C5D2B0D29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원형 34">
              <a:extLst>
                <a:ext uri="{FF2B5EF4-FFF2-40B4-BE49-F238E27FC236}">
                  <a16:creationId xmlns:a16="http://schemas.microsoft.com/office/drawing/2014/main" xmlns="" id="{CBC0A098-250D-5C60-4C96-ECD4250D4080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3769517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AF68B2-47D2-6428-40DA-452C6BEDE4CF}"/>
              </a:ext>
            </a:extLst>
          </p:cNvPr>
          <p:cNvSpPr txBox="1"/>
          <p:nvPr/>
        </p:nvSpPr>
        <p:spPr>
          <a:xfrm>
            <a:off x="725447" y="5488429"/>
            <a:ext cx="34628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ERD &amp; Wire-Frame, UI</a:t>
            </a: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CA84C4-43DE-2FD1-4183-523DA71F891C}"/>
              </a:ext>
            </a:extLst>
          </p:cNvPr>
          <p:cNvSpPr txBox="1"/>
          <p:nvPr/>
        </p:nvSpPr>
        <p:spPr>
          <a:xfrm>
            <a:off x="1963387" y="2315107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소요단풍체 볼드" pitchFamily="50" charset="-127"/>
                <a:ea typeface="소요단풍체 볼드" pitchFamily="50" charset="-127"/>
              </a:rPr>
              <a:t>100%</a:t>
            </a:r>
            <a:endParaRPr kumimoji="1" lang="ko-KR" altLang="en-US" sz="2400" dirty="0">
              <a:solidFill>
                <a:schemeClr val="bg1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E26A56E-0539-A94B-D268-759942C27E17}"/>
              </a:ext>
            </a:extLst>
          </p:cNvPr>
          <p:cNvSpPr txBox="1"/>
          <p:nvPr/>
        </p:nvSpPr>
        <p:spPr>
          <a:xfrm>
            <a:off x="4912351" y="2565431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소요단풍체 볼드" pitchFamily="50" charset="-127"/>
                <a:ea typeface="소요단풍체 볼드" pitchFamily="50" charset="-127"/>
              </a:rPr>
              <a:t>95%</a:t>
            </a:r>
            <a:endParaRPr kumimoji="1" lang="ko-KR" altLang="en-US" sz="2400" dirty="0">
              <a:solidFill>
                <a:schemeClr val="bg1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E99F2E4-CAAE-B498-6D31-292193A51E0D}"/>
              </a:ext>
            </a:extLst>
          </p:cNvPr>
          <p:cNvSpPr txBox="1"/>
          <p:nvPr/>
        </p:nvSpPr>
        <p:spPr>
          <a:xfrm>
            <a:off x="8394702" y="2784854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소요단풍체 볼드" pitchFamily="50" charset="-127"/>
                <a:ea typeface="소요단풍체 볼드" pitchFamily="50" charset="-127"/>
              </a:rPr>
              <a:t>90%</a:t>
            </a:r>
            <a:endParaRPr kumimoji="1" lang="ko-KR" altLang="en-US" sz="2400" dirty="0">
              <a:solidFill>
                <a:schemeClr val="bg1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0E48AD3-B2D5-3DF0-0F13-B4FC65B77088}"/>
              </a:ext>
            </a:extLst>
          </p:cNvPr>
          <p:cNvSpPr txBox="1"/>
          <p:nvPr/>
        </p:nvSpPr>
        <p:spPr>
          <a:xfrm>
            <a:off x="4912351" y="5498250"/>
            <a:ext cx="28363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(HTML, CSS)</a:t>
            </a:r>
            <a:endParaRPr kumimoji="1" lang="ko-KR" altLang="en-US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B72A9D3-8D9F-6130-F08E-3145958EB816}"/>
              </a:ext>
            </a:extLst>
          </p:cNvPr>
          <p:cNvSpPr txBox="1"/>
          <p:nvPr/>
        </p:nvSpPr>
        <p:spPr>
          <a:xfrm>
            <a:off x="8874792" y="5483089"/>
            <a:ext cx="2223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(DB, API)</a:t>
            </a:r>
            <a:endParaRPr kumimoji="1" lang="ko-KR" altLang="en-US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4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You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D5BA70D-5232-E933-5174-1EED4CC2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EDD8209-400B-DC20-30EB-8457812F985D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xmlns="" id="{1F163D83-AE20-05FF-77F0-233E17AD7826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ED50B8-9E2A-E429-B314-D6C1E2687295}"/>
              </a:ext>
            </a:extLst>
          </p:cNvPr>
          <p:cNvSpPr txBox="1"/>
          <p:nvPr/>
        </p:nvSpPr>
        <p:spPr>
          <a:xfrm>
            <a:off x="725447" y="1744597"/>
            <a:ext cx="9562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 | Mac OS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Front-End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HTML5 | CSS | JavaScript ES5 | 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Thymeleaf</a:t>
            </a:r>
            <a:endParaRPr lang="en-US" altLang="ko-KR" sz="2000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Back-End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MySQL | JAVA </a:t>
            </a:r>
            <a:r>
              <a:rPr lang="en-US" altLang="ko-KR" sz="2000" dirty="0" smtClean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17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Spring Boot | JPA 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• 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MySQL Workbench | SpringToolSuite4 | Figma | Git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9994708A-5903-2401-C640-5BB8FD0C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07944" y="1213049"/>
            <a:ext cx="858677" cy="858677"/>
          </a:xfrm>
          <a:prstGeom prst="rect">
            <a:avLst/>
          </a:prstGeom>
        </p:spPr>
      </p:pic>
      <p:pic>
        <p:nvPicPr>
          <p:cNvPr id="29" name="그림 28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74E320A3-2280-A1EC-6E95-9DA21EB7A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556" y1="22656" x2="38333" y2="49414"/>
                        <a14:foregroundMark x1="38333" y1="49414" x2="39556" y2="64844"/>
                        <a14:foregroundMark x1="39556" y1="64844" x2="41333" y2="38672"/>
                        <a14:foregroundMark x1="41333" y1="38672" x2="45000" y2="61523"/>
                        <a14:foregroundMark x1="45000" y1="61523" x2="42889" y2="50391"/>
                        <a14:foregroundMark x1="42889" y1="50391" x2="35889" y2="42188"/>
                        <a14:foregroundMark x1="35889" y1="42188" x2="40778" y2="55859"/>
                        <a14:foregroundMark x1="40778" y1="55859" x2="36556" y2="40234"/>
                        <a14:foregroundMark x1="36556" y1="40234" x2="38222" y2="18945"/>
                        <a14:foregroundMark x1="38222" y1="18945" x2="41444" y2="30664"/>
                        <a14:foregroundMark x1="41444" y1="30664" x2="48000" y2="37305"/>
                        <a14:foregroundMark x1="48000" y1="37305" x2="61444" y2="62305"/>
                        <a14:foregroundMark x1="61444" y1="62305" x2="62111" y2="74414"/>
                        <a14:foregroundMark x1="62111" y1="74414" x2="60222" y2="63867"/>
                        <a14:foregroundMark x1="60222" y1="63867" x2="46889" y2="34961"/>
                        <a14:foregroundMark x1="46889" y1="34961" x2="39222" y2="29688"/>
                        <a14:foregroundMark x1="39222" y1="29688" x2="40111" y2="51172"/>
                        <a14:foregroundMark x1="40111" y1="51172" x2="46556" y2="55664"/>
                        <a14:foregroundMark x1="46556" y1="55664" x2="50444" y2="41797"/>
                        <a14:foregroundMark x1="50444" y1="41797" x2="62667" y2="70703"/>
                        <a14:foregroundMark x1="62667" y1="70703" x2="51444" y2="63281"/>
                        <a14:foregroundMark x1="51444" y1="63281" x2="43556" y2="62695"/>
                        <a14:foregroundMark x1="43556" y1="62695" x2="39556" y2="54297"/>
                        <a14:foregroundMark x1="39556" y1="54297" x2="38667" y2="26563"/>
                        <a14:foregroundMark x1="38667" y1="26563" x2="44889" y2="28125"/>
                        <a14:foregroundMark x1="44889" y1="28125" x2="57333" y2="52930"/>
                        <a14:foregroundMark x1="57333" y1="52930" x2="61222" y2="70508"/>
                        <a14:foregroundMark x1="61222" y1="70508" x2="57000" y2="51953"/>
                        <a14:foregroundMark x1="57000" y1="51953" x2="46667" y2="53320"/>
                        <a14:foregroundMark x1="46667" y1="53320" x2="40000" y2="61523"/>
                        <a14:foregroundMark x1="40000" y1="61523" x2="46111" y2="55664"/>
                        <a14:foregroundMark x1="46111" y1="55664" x2="46111" y2="55664"/>
                        <a14:foregroundMark x1="36667" y1="37305" x2="33889" y2="26172"/>
                        <a14:foregroundMark x1="33889" y1="26172" x2="41111" y2="23633"/>
                        <a14:foregroundMark x1="41111" y1="23633" x2="52778" y2="40625"/>
                        <a14:foregroundMark x1="52778" y1="40625" x2="60556" y2="60742"/>
                        <a14:foregroundMark x1="60556" y1="60742" x2="65667" y2="66992"/>
                        <a14:foregroundMark x1="65667" y1="66992" x2="50667" y2="33203"/>
                        <a14:foregroundMark x1="50667" y1="33203" x2="54000" y2="47070"/>
                        <a14:foregroundMark x1="54000" y1="47070" x2="45889" y2="27539"/>
                        <a14:foregroundMark x1="45889" y1="27539" x2="39667" y2="29297"/>
                        <a14:foregroundMark x1="39667" y1="29297" x2="33222" y2="22070"/>
                        <a14:foregroundMark x1="33222" y1="22070" x2="38111" y2="32617"/>
                        <a14:foregroundMark x1="38111" y1="32617" x2="35889" y2="3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173" y="3100043"/>
            <a:ext cx="1303541" cy="741570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xmlns="" id="{729D466B-F660-17D1-85C9-E333B0DA2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05" y="809190"/>
            <a:ext cx="616388" cy="616388"/>
          </a:xfrm>
          <a:prstGeom prst="rect">
            <a:avLst/>
          </a:prstGeom>
        </p:spPr>
      </p:pic>
      <p:pic>
        <p:nvPicPr>
          <p:cNvPr id="33" name="그림 32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xmlns="" id="{92E4E5AB-0F83-BCB4-946C-294D51F1D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6139" y="1296741"/>
            <a:ext cx="895712" cy="895712"/>
          </a:xfrm>
          <a:prstGeom prst="rect">
            <a:avLst/>
          </a:prstGeom>
        </p:spPr>
      </p:pic>
      <p:pic>
        <p:nvPicPr>
          <p:cNvPr id="34" name="그림 33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E1590553-8105-C25E-507A-F116F34F4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708" y="2682325"/>
            <a:ext cx="741570" cy="741570"/>
          </a:xfrm>
          <a:prstGeom prst="rect">
            <a:avLst/>
          </a:prstGeom>
        </p:spPr>
      </p:pic>
      <p:pic>
        <p:nvPicPr>
          <p:cNvPr id="35" name="그림 34" descr="직사각형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xmlns="" id="{9F678CBC-1FC4-A64E-B1E4-CF8F1EB53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961" y="4068802"/>
            <a:ext cx="585641" cy="585641"/>
          </a:xfrm>
          <a:prstGeom prst="rect">
            <a:avLst/>
          </a:prstGeom>
        </p:spPr>
      </p:pic>
      <p:pic>
        <p:nvPicPr>
          <p:cNvPr id="36" name="그림 35" descr="노랑, 로고, 상징, 스크린샷이(가) 표시된 사진&#10;&#10;자동 생성된 설명">
            <a:extLst>
              <a:ext uri="{FF2B5EF4-FFF2-40B4-BE49-F238E27FC236}">
                <a16:creationId xmlns:a16="http://schemas.microsoft.com/office/drawing/2014/main" xmlns="" id="{33A5C2A3-0718-F85C-BE9F-633B0A8B2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352" y="4572621"/>
            <a:ext cx="741570" cy="741570"/>
          </a:xfrm>
          <a:prstGeom prst="rect">
            <a:avLst/>
          </a:prstGeom>
        </p:spPr>
      </p:pic>
      <p:pic>
        <p:nvPicPr>
          <p:cNvPr id="37" name="그림 36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xmlns="" id="{0524A37C-EA0C-49D5-787A-B529A1121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602" y="5345625"/>
            <a:ext cx="585641" cy="585641"/>
          </a:xfrm>
          <a:prstGeom prst="rect">
            <a:avLst/>
          </a:prstGeom>
        </p:spPr>
      </p:pic>
      <p:pic>
        <p:nvPicPr>
          <p:cNvPr id="38" name="그림 3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1155E7EB-CB00-204F-708D-06EDB81CA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6247" y="5049504"/>
            <a:ext cx="783055" cy="783055"/>
          </a:xfrm>
          <a:prstGeom prst="rect">
            <a:avLst/>
          </a:prstGeom>
        </p:spPr>
      </p:pic>
      <p:pic>
        <p:nvPicPr>
          <p:cNvPr id="39" name="그림 38" descr="스크린샷, 다채로움, 그래픽, 원이(가) 표시된 사진&#10;&#10;자동 생성된 설명">
            <a:extLst>
              <a:ext uri="{FF2B5EF4-FFF2-40B4-BE49-F238E27FC236}">
                <a16:creationId xmlns:a16="http://schemas.microsoft.com/office/drawing/2014/main" xmlns="" id="{7A1ACF5B-4575-B2E7-92D8-76D4AA1DA7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068" y="2603274"/>
            <a:ext cx="567412" cy="567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E0B0B7-9E51-7E92-AC2E-88541239AB9B}"/>
              </a:ext>
            </a:extLst>
          </p:cNvPr>
          <p:cNvSpPr txBox="1"/>
          <p:nvPr/>
        </p:nvSpPr>
        <p:spPr>
          <a:xfrm>
            <a:off x="725447" y="763441"/>
            <a:ext cx="682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Development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Environment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B49FA6F9-4415-96B5-C938-7062F25D91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xmlns="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최은호</a:t>
            </a:r>
            <a:r>
              <a:rPr kumimoji="1" lang="ko-KR" altLang="en-US" sz="14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팀 회의 주최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주소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API,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날씨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회원가입 페이지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작업 진행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ERD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제작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xmlns="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xmlns="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고병진</a:t>
            </a:r>
            <a:r>
              <a:rPr kumimoji="1" lang="ko-KR" altLang="en-US" sz="14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지도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API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연동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장바구니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운동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노래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:a16="http://schemas.microsoft.com/office/drawing/2014/main" xmlns="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xmlns="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디자인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페이지 별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유저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홈페이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지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프로필 수정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:a16="http://schemas.microsoft.com/office/drawing/2014/main" xmlns="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프로젝트 계획서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회의록 작성 및 발표자료 제작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대문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메인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로그인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음악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아이템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장바구니 등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76163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xmlns="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comments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profile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프로필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02656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userdiary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건강일지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info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정보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cart_item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장바구니 상품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xmlns="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999847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B11F149-5BDA-03E2-D6DB-48ED00B72FB9}"/>
              </a:ext>
            </a:extLst>
          </p:cNvPr>
          <p:cNvSpPr txBox="1"/>
          <p:nvPr/>
        </p:nvSpPr>
        <p:spPr>
          <a:xfrm>
            <a:off x="10924812" y="3699578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11</a:t>
            </a:r>
            <a:r>
              <a:rPr kumimoji="1" lang="ko-KR" altLang="en-US" sz="1600" b="1" dirty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88852FF2-2755-8EE7-8529-FFB69070C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77" r="2139"/>
          <a:stretch/>
        </p:blipFill>
        <p:spPr bwMode="auto">
          <a:xfrm>
            <a:off x="687061" y="1658598"/>
            <a:ext cx="6728745" cy="438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xmlns="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BAB709F-9BE4-C23B-4EBC-2BA403536663}"/>
              </a:ext>
            </a:extLst>
          </p:cNvPr>
          <p:cNvGrpSpPr/>
          <p:nvPr/>
        </p:nvGrpSpPr>
        <p:grpSpPr>
          <a:xfrm>
            <a:off x="4809172" y="1307297"/>
            <a:ext cx="1410160" cy="424734"/>
            <a:chOff x="831614" y="1673945"/>
            <a:chExt cx="1410160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xmlns="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E62B64D-7708-9717-D76D-610D39EF36F0}"/>
                </a:ext>
              </a:extLst>
            </p:cNvPr>
            <p:cNvSpPr txBox="1"/>
            <p:nvPr/>
          </p:nvSpPr>
          <p:spPr>
            <a:xfrm>
              <a:off x="831614" y="1700719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3WORK_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5579169-DF43-37A0-F69A-A97AA107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48" y="3488658"/>
            <a:ext cx="2556542" cy="255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44443" cy="424734"/>
            <a:chOff x="831615" y="1673945"/>
            <a:chExt cx="1744443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xmlns="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02F7729-5B92-4CB0-9D34-CD04D339E190}"/>
                </a:ext>
              </a:extLst>
            </p:cNvPr>
            <p:cNvSpPr txBox="1"/>
            <p:nvPr/>
          </p:nvSpPr>
          <p:spPr>
            <a:xfrm>
              <a:off x="863552" y="1717972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3WORK_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유저</a:t>
              </a:r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9122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xmlns="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xmlns="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xmlns="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29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30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31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5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6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7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8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소요단풍체 레귤러" pitchFamily="50" charset="-127"/>
                          <a:ea typeface="소요단풍체 레귤러" pitchFamily="50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소요단풍체 레귤러" pitchFamily="50" charset="-127"/>
                          <a:ea typeface="소요단풍체 레귤러" pitchFamily="50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13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14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15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16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19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20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xmlns="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874</Words>
  <Application>Microsoft Office PowerPoint</Application>
  <PresentationFormat>사용자 지정</PresentationFormat>
  <Paragraphs>216</Paragraphs>
  <Slides>23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user</cp:lastModifiedBy>
  <cp:revision>60</cp:revision>
  <dcterms:created xsi:type="dcterms:W3CDTF">2023-12-11T10:05:41Z</dcterms:created>
  <dcterms:modified xsi:type="dcterms:W3CDTF">2024-03-07T06:41:32Z</dcterms:modified>
</cp:coreProperties>
</file>